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256" r:id="rId2"/>
    <p:sldId id="263" r:id="rId3"/>
    <p:sldId id="257" r:id="rId4"/>
    <p:sldId id="258" r:id="rId5"/>
    <p:sldId id="261" r:id="rId6"/>
    <p:sldId id="264" r:id="rId7"/>
    <p:sldId id="265" r:id="rId8"/>
    <p:sldId id="266" r:id="rId9"/>
    <p:sldId id="267" r:id="rId10"/>
    <p:sldId id="269" r:id="rId11"/>
    <p:sldId id="268" r:id="rId12"/>
    <p:sldId id="270" r:id="rId13"/>
    <p:sldId id="271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13" r:id="rId45"/>
    <p:sldId id="303" r:id="rId46"/>
    <p:sldId id="304" r:id="rId47"/>
    <p:sldId id="305" r:id="rId48"/>
    <p:sldId id="306" r:id="rId49"/>
    <p:sldId id="307" r:id="rId50"/>
    <p:sldId id="320" r:id="rId51"/>
    <p:sldId id="308" r:id="rId52"/>
    <p:sldId id="309" r:id="rId53"/>
    <p:sldId id="310" r:id="rId54"/>
    <p:sldId id="312" r:id="rId55"/>
    <p:sldId id="314" r:id="rId56"/>
    <p:sldId id="315" r:id="rId57"/>
    <p:sldId id="311" r:id="rId58"/>
    <p:sldId id="316" r:id="rId59"/>
    <p:sldId id="317" r:id="rId60"/>
    <p:sldId id="318" r:id="rId61"/>
    <p:sldId id="319" r:id="rId62"/>
    <p:sldId id="322" r:id="rId63"/>
    <p:sldId id="321" r:id="rId64"/>
    <p:sldId id="323" r:id="rId65"/>
    <p:sldId id="324" r:id="rId66"/>
    <p:sldId id="325" r:id="rId67"/>
    <p:sldId id="326" r:id="rId68"/>
    <p:sldId id="327" r:id="rId69"/>
  </p:sldIdLst>
  <p:sldSz cx="12192000" cy="6858000"/>
  <p:notesSz cx="6858000" cy="9144000"/>
  <p:embeddedFontLst>
    <p:embeddedFont>
      <p:font typeface="Fira Sans" panose="020B0503050000020004" pitchFamily="34" charset="0"/>
      <p:regular r:id="rId72"/>
      <p:bold r:id="rId73"/>
      <p:italic r:id="rId74"/>
      <p:boldItalic r:id="rId75"/>
    </p:embeddedFont>
    <p:embeddedFont>
      <p:font typeface="Calibri" panose="020F0502020204030204" pitchFamily="34" charset="0"/>
      <p:regular r:id="rId76"/>
      <p:bold r:id="rId77"/>
      <p:italic r:id="rId78"/>
      <p:boldItalic r:id="rId7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4550"/>
    <a:srgbClr val="247D92"/>
    <a:srgbClr val="50B4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3324" autoAdjust="0"/>
  </p:normalViewPr>
  <p:slideViewPr>
    <p:cSldViewPr snapToGrid="0">
      <p:cViewPr varScale="1">
        <p:scale>
          <a:sx n="79" d="100"/>
          <a:sy n="79" d="100"/>
        </p:scale>
        <p:origin x="773" y="82"/>
      </p:cViewPr>
      <p:guideLst>
        <p:guide pos="384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98"/>
    </p:cViewPr>
  </p:sorter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font" Target="fonts/font5.fntdata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3.fntdata"/><Relationship Id="rId79" Type="http://schemas.openxmlformats.org/officeDocument/2006/relationships/font" Target="fonts/font8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2.fntdata"/><Relationship Id="rId78" Type="http://schemas.openxmlformats.org/officeDocument/2006/relationships/font" Target="fonts/font7.fntdata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.fntdata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font" Target="fonts/font4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0C794F-A920-4C5B-8271-520BB0AD5728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491916-B9CD-4FCF-A728-50596C6D3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46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EDCDDE-5EF3-40CE-B9E1-DA05741F62B1}" type="datetimeFigureOut">
              <a:rPr lang="en-US" smtClean="0"/>
              <a:t>6/23/2016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FB5085-31C8-415E-9F01-B0CD56F5E7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228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Alt</a:t>
            </a:r>
            <a:r>
              <a:rPr lang="en-US" baseline="0" dirty="0" smtClean="0"/>
              <a:t> text:</a:t>
            </a:r>
          </a:p>
          <a:p>
            <a:r>
              <a:rPr lang="en-US" baseline="0" dirty="0" smtClean="0"/>
              <a:t>We invented the computer, TCP, the Internet, the world, and You…  It’s ALL command line, ALL the time!!!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FB5085-31C8-415E-9F01-B0CD56F5E75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09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Alt</a:t>
            </a:r>
            <a:r>
              <a:rPr lang="en-US" baseline="0" dirty="0" smtClean="0"/>
              <a:t> text:</a:t>
            </a:r>
          </a:p>
          <a:p>
            <a:r>
              <a:rPr lang="en-US" baseline="0" dirty="0" smtClean="0"/>
              <a:t>We invented the computer, TCP, the Internet, the world, and You…  It’s ALL command line, ALL the time!!!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FB5085-31C8-415E-9F01-B0CD56F5E7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4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6600" spc="-120" baseline="0">
                <a:solidFill>
                  <a:srgbClr val="FFFFFF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78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91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3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>
            <a:lvl1pPr marL="0" indent="0">
              <a:buClr>
                <a:schemeClr val="bg1"/>
              </a:buClr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1pPr>
            <a:lvl2pPr marL="347472" indent="-3429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0" indent="0">
              <a:buClr>
                <a:schemeClr val="bg1"/>
              </a:buClr>
              <a:buFont typeface="Arial" panose="020B0604020202020204" pitchFamily="34" charset="0"/>
              <a:buNone/>
              <a:defRPr sz="4000">
                <a:solidFill>
                  <a:schemeClr val="bg1"/>
                </a:solidFill>
              </a:defRPr>
            </a:lvl3pPr>
            <a:lvl4pPr marL="0" indent="0">
              <a:buClr>
                <a:schemeClr val="bg1"/>
              </a:buClr>
              <a:buFont typeface="Arial" panose="020B0604020202020204" pitchFamily="34" charset="0"/>
              <a:buNone/>
              <a:defRPr sz="3600">
                <a:solidFill>
                  <a:schemeClr val="bg1"/>
                </a:solidFill>
              </a:defRPr>
            </a:lvl4pPr>
            <a:lvl5pPr marL="0" indent="0">
              <a:buClr>
                <a:schemeClr val="bg1"/>
              </a:buClr>
              <a:buFont typeface="Arial" panose="020B0604020202020204" pitchFamily="34" charset="0"/>
              <a:buNone/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489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 b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29165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093615"/>
            <a:ext cx="5332258" cy="4671847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2669" y="1093076"/>
            <a:ext cx="5367647" cy="4671847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04072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199384"/>
            <a:ext cx="522538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1919728"/>
            <a:ext cx="5225380" cy="4033756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80738" y="1199446"/>
            <a:ext cx="5321453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80738" y="1921822"/>
            <a:ext cx="5321453" cy="4031662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19584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3865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5347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9067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1895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7D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16" y="40501"/>
            <a:ext cx="11316983" cy="1053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093615"/>
            <a:ext cx="10753725" cy="4684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3016" y="6236898"/>
            <a:ext cx="4387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geekygirlsarah.com/</a:t>
            </a:r>
            <a:r>
              <a:rPr lang="en-US" i="1" dirty="0" err="1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buildyourteam</a:t>
            </a:r>
            <a:endParaRPr lang="en-US" i="1" dirty="0">
              <a:solidFill>
                <a:schemeClr val="bg1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8467005" y="6236898"/>
            <a:ext cx="3724995" cy="379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@geekygirlsarah #kcdc16</a:t>
            </a:r>
            <a:endParaRPr lang="en-US" i="1" dirty="0">
              <a:solidFill>
                <a:schemeClr val="bg1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30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200" u="sng" kern="1200" spc="-120" baseline="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•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i="1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  <a:t>Building Your Team to Last</a:t>
            </a:r>
            <a:br>
              <a:rPr lang="en-US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</a:br>
            <a:r>
              <a:rPr lang="en-US" sz="4400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  <a:t>Successful Onboarding and Mentoring Practices</a:t>
            </a:r>
            <a:br>
              <a:rPr lang="en-US" sz="4400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</a:br>
            <a:endParaRPr lang="en-US" u="none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Sarah Withee</a:t>
            </a:r>
          </a:p>
        </p:txBody>
      </p:sp>
    </p:spTree>
    <p:extLst>
      <p:ext uri="{BB962C8B-B14F-4D97-AF65-F5344CB8AC3E}">
        <p14:creationId xmlns:p14="http://schemas.microsoft.com/office/powerpoint/2010/main" val="107957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://www.johnsonbrandon.com/assets/gallery_images/senior_developers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72225" y="40501"/>
            <a:ext cx="9447550" cy="5904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156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Note:</a:t>
            </a:r>
          </a:p>
          <a:p>
            <a:r>
              <a:rPr lang="en-US" dirty="0" smtClean="0"/>
              <a:t>This is based from developer perspectives</a:t>
            </a:r>
          </a:p>
          <a:p>
            <a:r>
              <a:rPr lang="en-US" dirty="0" smtClean="0"/>
              <a:t>Principles can apply to any type of 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55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Sarah’s Background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 smtClean="0"/>
              <a:t>Loved programming on my Commodore 64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Went to college, dropped out, went back to finish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Taught C++ labs, later lecture, as undergrad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447" y="1718778"/>
            <a:ext cx="3458864" cy="3458864"/>
          </a:xfrm>
        </p:spPr>
      </p:pic>
    </p:spTree>
    <p:extLst>
      <p:ext uri="{BB962C8B-B14F-4D97-AF65-F5344CB8AC3E}">
        <p14:creationId xmlns:p14="http://schemas.microsoft.com/office/powerpoint/2010/main" val="93285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Sarah’s Career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Two internships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“Real World Job™” with onboarding program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447" y="1718778"/>
            <a:ext cx="3458864" cy="345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8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Sarah’s Career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Total onboarding experiences: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8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6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447" y="1718778"/>
            <a:ext cx="3458864" cy="345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4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sz="48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Misconceptions about Juniors</a:t>
            </a:r>
          </a:p>
        </p:txBody>
      </p:sp>
    </p:spTree>
    <p:extLst>
      <p:ext uri="{BB962C8B-B14F-4D97-AF65-F5344CB8AC3E}">
        <p14:creationId xmlns:p14="http://schemas.microsoft.com/office/powerpoint/2010/main" val="128565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Misconceptions about </a:t>
            </a:r>
            <a:r>
              <a:rPr lang="en-US" dirty="0" smtClean="0"/>
              <a:t>Juniors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Juniors are effective mind readers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63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Misconceptions about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Juniors understand exactly what’s expected of their code</a:t>
            </a:r>
          </a:p>
          <a:p>
            <a:endParaRPr lang="en-US" dirty="0"/>
          </a:p>
          <a:p>
            <a:r>
              <a:rPr lang="en-US" dirty="0" smtClean="0"/>
              <a:t>… as they walk in the door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31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Misconceptions about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Juniors understand the nature of working on production code on a 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48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Juniors will get it right on the first 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76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091" y="0"/>
            <a:ext cx="8177817" cy="616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61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Misconceptions about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Juniors are 20-year-olds fresh out of college/internships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563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Misconceptions about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Juniors all have the same knowledge from their education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06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Misconceptions about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Juniors are effective mind readers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Juniors understand what’s expected of their code as soon as they walk in the door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Juniors understand the nature of working on production code on a team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Juniors will get it right on the first try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Juniors are 20-year-olds fresh out of college/internships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Juniors all have the same knowledge out of their education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82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Misconceptions (Paraphrased)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Lack of experience != Lack of ability 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b="1" dirty="0"/>
              <a:t>Being new != Being stupid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583381" y="281652"/>
            <a:ext cx="3106785" cy="548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70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for Juniors and Interns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Growth for the juniors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7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Juniors and Interns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Put their energy to good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37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Juniors and Interns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Juniors discover their interests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81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Juniors and Interns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good relationships with seniors</a:t>
            </a:r>
          </a:p>
          <a:p>
            <a:endParaRPr lang="en-US" dirty="0" smtClean="0"/>
          </a:p>
          <a:p>
            <a:r>
              <a:rPr lang="en-US" sz="3200" dirty="0" smtClean="0"/>
              <a:t>(or anyone with more experience)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06155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Juniors and Interns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Juniors are cheaper and easier to hire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556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Juniors and Interns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They get involved in the workplace and community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107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Have you had an onboarding experience that was bad?</a:t>
            </a:r>
          </a:p>
        </p:txBody>
      </p:sp>
    </p:spTree>
    <p:extLst>
      <p:ext uri="{BB962C8B-B14F-4D97-AF65-F5344CB8AC3E}">
        <p14:creationId xmlns:p14="http://schemas.microsoft.com/office/powerpoint/2010/main" val="180025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Juniors and Interns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Improve growth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Put their energy to good use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Discovering their interests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Build good relationships with seniors/experienced people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Cheaper/easier to hire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They get involved in the workplace and community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10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299" y="232980"/>
            <a:ext cx="7824438" cy="572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89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</a:t>
            </a:r>
            <a:r>
              <a:rPr lang="en-US" dirty="0" smtClean="0"/>
              <a:t>for Seniors and Teams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away from regular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76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Seniors and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Reevaluating your/your team’s processes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1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Seniors and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little more time in the beginning saves you MORE time down the road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195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Seniors and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See new ideas and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79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Seniors and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out of </a:t>
            </a:r>
            <a:r>
              <a:rPr lang="en-US" dirty="0" err="1" smtClean="0"/>
              <a:t>homogenity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37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Seniors and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Investing in the future of your 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28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Seniors and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more side work done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66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for Seniors and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Time away from regular work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Reevaluating how you do things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More time spent in the beginning saves you MORE time down the road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See new ideas and technologies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Break out of homogeneity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Investing in the future of your team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Get more side work done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49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Have you had an onboarding experience that was </a:t>
            </a:r>
            <a:r>
              <a:rPr lang="en-US" b="1" i="1" dirty="0"/>
              <a:t>horrible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8418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Effective Mentoring Look Like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Good Process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Good Communication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Guidance/Visioning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39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Effective Mentoring -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Good onboarding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8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Effective Mentoring -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Consistent standards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92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-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relying on junior to know what they need to know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16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-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Leaving opportunity to discover</a:t>
            </a:r>
          </a:p>
        </p:txBody>
      </p:sp>
    </p:spTree>
    <p:extLst>
      <p:ext uri="{BB962C8B-B14F-4D97-AF65-F5344CB8AC3E}">
        <p14:creationId xmlns:p14="http://schemas.microsoft.com/office/powerpoint/2010/main" val="296014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</a:t>
            </a:r>
            <a:r>
              <a:rPr lang="en-US" dirty="0" smtClean="0"/>
              <a:t>– Communication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Schedule 1-on-1 meetings</a:t>
            </a:r>
          </a:p>
        </p:txBody>
      </p:sp>
    </p:spTree>
    <p:extLst>
      <p:ext uri="{BB962C8B-B14F-4D97-AF65-F5344CB8AC3E}">
        <p14:creationId xmlns:p14="http://schemas.microsoft.com/office/powerpoint/2010/main" val="259794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</a:t>
            </a:r>
            <a:r>
              <a:rPr lang="en-US" dirty="0" smtClean="0"/>
              <a:t>– Communication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do I ask?</a:t>
            </a:r>
          </a:p>
          <a:p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“What’s going on?”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“What’s going well?”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“What’s not going well?”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“What can you use help on?”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“What can we help you with?”</a:t>
            </a:r>
          </a:p>
        </p:txBody>
      </p:sp>
    </p:spTree>
    <p:extLst>
      <p:ext uri="{BB962C8B-B14F-4D97-AF65-F5344CB8AC3E}">
        <p14:creationId xmlns:p14="http://schemas.microsoft.com/office/powerpoint/2010/main" val="359580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– Communication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Reiterating that learning company procedures takes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90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– Communication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on confused looks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– </a:t>
            </a:r>
            <a:r>
              <a:rPr lang="en-US" dirty="0" smtClean="0"/>
              <a:t>Guidance/Visioning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sure they have a project that’s doable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94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Have </a:t>
            </a:r>
            <a:r>
              <a:rPr lang="en-US" b="1" i="1" dirty="0"/>
              <a:t>you</a:t>
            </a:r>
            <a:r>
              <a:rPr lang="en-US" dirty="0"/>
              <a:t> been that person in that awful onboarding experience?</a:t>
            </a:r>
          </a:p>
        </p:txBody>
      </p:sp>
    </p:spTree>
    <p:extLst>
      <p:ext uri="{BB962C8B-B14F-4D97-AF65-F5344CB8AC3E}">
        <p14:creationId xmlns:p14="http://schemas.microsoft.com/office/powerpoint/2010/main" val="218245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– </a:t>
            </a:r>
            <a:r>
              <a:rPr lang="en-US" dirty="0" smtClean="0"/>
              <a:t>Guidance/Visioning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Pairing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– Guidance/Visioning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Guidance on how to solve 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4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– Guidance/Visioning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juniors’ advice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1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Mentoring – Guidance/Visioning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Ensure junior understands what is going on, not just saying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47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Effective Mentoring Look Like?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Process: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Good onboarding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Consistent standards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Not relying on junior to know what they need to </a:t>
            </a:r>
            <a:r>
              <a:rPr lang="en-US" dirty="0" smtClean="0"/>
              <a:t>know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Leaving opportunity to discover</a:t>
            </a:r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Communication</a:t>
            </a:r>
          </a:p>
          <a:p>
            <a:r>
              <a:rPr lang="en-US" dirty="0"/>
              <a:t>Schedule 1:1 meetings</a:t>
            </a:r>
          </a:p>
          <a:p>
            <a:pPr lvl="1"/>
            <a:r>
              <a:rPr lang="en-US" dirty="0"/>
              <a:t>“What’s going on?” </a:t>
            </a:r>
          </a:p>
          <a:p>
            <a:pPr lvl="1"/>
            <a:r>
              <a:rPr lang="en-US" dirty="0"/>
              <a:t>“What’s going well?”</a:t>
            </a:r>
          </a:p>
          <a:p>
            <a:pPr lvl="1"/>
            <a:r>
              <a:rPr lang="en-US" dirty="0"/>
              <a:t>“What’s not going well?”</a:t>
            </a:r>
          </a:p>
          <a:p>
            <a:pPr lvl="1"/>
            <a:r>
              <a:rPr lang="en-US" dirty="0"/>
              <a:t>“What can they use help on?”</a:t>
            </a:r>
          </a:p>
          <a:p>
            <a:pPr lvl="1"/>
            <a:r>
              <a:rPr lang="en-US" dirty="0"/>
              <a:t>“What can we help them on?”</a:t>
            </a:r>
          </a:p>
          <a:p>
            <a:r>
              <a:rPr lang="en-US" dirty="0"/>
              <a:t>Reiterating that learning processes/procedures of the company takes time</a:t>
            </a:r>
          </a:p>
          <a:p>
            <a:r>
              <a:rPr lang="en-US" dirty="0" smtClean="0"/>
              <a:t>Check on confused looks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9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Effective Mentoring Look Like?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Guidance/Visioning</a:t>
            </a:r>
          </a:p>
          <a:p>
            <a:r>
              <a:rPr lang="en-US" dirty="0" smtClean="0"/>
              <a:t>Make sure they have a project that’s doable</a:t>
            </a:r>
          </a:p>
          <a:p>
            <a:r>
              <a:rPr lang="en-US" dirty="0" smtClean="0"/>
              <a:t>Pairing </a:t>
            </a:r>
            <a:endParaRPr lang="en-US" dirty="0"/>
          </a:p>
          <a:p>
            <a:r>
              <a:rPr lang="en-US" dirty="0"/>
              <a:t>Guidance on how to solve problems</a:t>
            </a:r>
          </a:p>
          <a:p>
            <a:r>
              <a:rPr lang="en-US" dirty="0"/>
              <a:t>Get juniors’ advice</a:t>
            </a:r>
          </a:p>
          <a:p>
            <a:r>
              <a:rPr lang="en-US" dirty="0"/>
              <a:t>Ensure junior understand what is going on and not just </a:t>
            </a:r>
            <a:r>
              <a:rPr lang="en-US" dirty="0" smtClean="0"/>
              <a:t>saying it</a:t>
            </a:r>
            <a:endParaRPr lang="en-US" dirty="0"/>
          </a:p>
        </p:txBody>
      </p:sp>
      <p:pic>
        <p:nvPicPr>
          <p:cNvPr id="5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23000" y="2453798"/>
            <a:ext cx="5367338" cy="195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7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085" y="1093615"/>
            <a:ext cx="10888914" cy="395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26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You’re Ready for New </a:t>
            </a:r>
            <a:r>
              <a:rPr lang="en-US" dirty="0" smtClean="0"/>
              <a:t>Juniors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you have a senior that can spend time answering questions?</a:t>
            </a:r>
          </a:p>
          <a:p>
            <a:endParaRPr lang="en-US" dirty="0"/>
          </a:p>
          <a:p>
            <a:r>
              <a:rPr lang="en-US" sz="3200" dirty="0" smtClean="0"/>
              <a:t>(Preferably at least once a week for chatting)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3698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You’re Ready for New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 smtClean="0"/>
              <a:t>Are there adequate training resources?</a:t>
            </a:r>
            <a:endParaRPr lang="en-US" sz="4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23000" y="1715746"/>
            <a:ext cx="5367338" cy="342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289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You’re Ready for New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Will they be given time to learn from them?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30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 smtClean="0"/>
              <a:t>Misconceptions of Juniors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Benefits of Juniors and </a:t>
            </a:r>
            <a:r>
              <a:rPr lang="en-US" dirty="0" smtClean="0"/>
              <a:t>Interns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Benefits for Seniors and Teams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What Does Effective Mentoring Look Like?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Ensuring You’re Ready for New Juniors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12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You’re Ready for New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Will they be able to grow from these experiences?</a:t>
            </a:r>
          </a:p>
          <a:p>
            <a:endParaRPr lang="en-US" dirty="0"/>
          </a:p>
          <a:p>
            <a:r>
              <a:rPr lang="en-US" sz="3200" dirty="0" smtClean="0"/>
              <a:t>(Even if they don’t stay at the company?)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2524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You’re Ready for New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3 P’s:</a:t>
            </a:r>
          </a:p>
          <a:p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Planning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Projects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Pairing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09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45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You’re Ready for New Juniors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Do you have a senior that can spend time answering </a:t>
            </a:r>
            <a:r>
              <a:rPr lang="en-US" dirty="0" smtClean="0"/>
              <a:t>questions?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Are there adequate training resources?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Will they be given time to learn from </a:t>
            </a:r>
            <a:r>
              <a:rPr lang="en-US" dirty="0" smtClean="0"/>
              <a:t>them?</a:t>
            </a:r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The 3 P’s:</a:t>
            </a:r>
          </a:p>
          <a:p>
            <a:pPr marL="918972" lvl="1" indent="-571500"/>
            <a:r>
              <a:rPr lang="en-US" dirty="0" smtClean="0"/>
              <a:t>Planning</a:t>
            </a:r>
          </a:p>
          <a:p>
            <a:pPr marL="918972" lvl="1" indent="-571500"/>
            <a:r>
              <a:rPr lang="en-US" dirty="0" smtClean="0"/>
              <a:t>Projects</a:t>
            </a:r>
          </a:p>
          <a:p>
            <a:pPr marL="918972" lvl="1" indent="-571500"/>
            <a:r>
              <a:rPr lang="en-US" dirty="0" smtClean="0"/>
              <a:t>Pairing</a:t>
            </a:r>
          </a:p>
        </p:txBody>
      </p:sp>
    </p:spTree>
    <p:extLst>
      <p:ext uri="{BB962C8B-B14F-4D97-AF65-F5344CB8AC3E}">
        <p14:creationId xmlns:p14="http://schemas.microsoft.com/office/powerpoint/2010/main" val="22600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Juniors and interns are GREAT people to have on teams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76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They come with a cost of extra time and energy from the team…</a:t>
            </a:r>
          </a:p>
        </p:txBody>
      </p:sp>
    </p:spTree>
    <p:extLst>
      <p:ext uri="{BB962C8B-B14F-4D97-AF65-F5344CB8AC3E}">
        <p14:creationId xmlns:p14="http://schemas.microsoft.com/office/powerpoint/2010/main" val="364433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They provide work, energy, enthusiasm, and new ideas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50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They get great 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65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Everyone benefits by working together to onboard and mentor the new teammate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72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Sarah Withee</a:t>
            </a:r>
          </a:p>
          <a:p>
            <a:r>
              <a:rPr lang="en-US" dirty="0" smtClean="0"/>
              <a:t>@geekygirlsarah</a:t>
            </a:r>
          </a:p>
          <a:p>
            <a:r>
              <a:rPr lang="en-US" dirty="0" smtClean="0"/>
              <a:t>sarah@sarahwithee.com</a:t>
            </a:r>
          </a:p>
          <a:p>
            <a:endParaRPr lang="en-US" dirty="0" smtClean="0"/>
          </a:p>
          <a:p>
            <a:r>
              <a:rPr lang="en-US" dirty="0" smtClean="0"/>
              <a:t>I love hearing about what works and doesn’t. Please share your experiences!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91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Kept hearing BAD experiences from interns and juniors</a:t>
            </a:r>
          </a:p>
          <a:p>
            <a:endParaRPr lang="en-US" dirty="0"/>
          </a:p>
          <a:p>
            <a:r>
              <a:rPr lang="en-US" dirty="0" smtClean="0"/>
              <a:t>I had some good and bad experiences</a:t>
            </a:r>
          </a:p>
        </p:txBody>
      </p:sp>
    </p:spTree>
    <p:extLst>
      <p:ext uri="{BB962C8B-B14F-4D97-AF65-F5344CB8AC3E}">
        <p14:creationId xmlns:p14="http://schemas.microsoft.com/office/powerpoint/2010/main" val="1258485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/>
              <a:t>Juniors –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Fresh graduates of universities, code schools, boot-camps, or self-taught</a:t>
            </a:r>
          </a:p>
          <a:p>
            <a:pPr marL="0" indent="0">
              <a:buNone/>
            </a:pPr>
            <a:r>
              <a:rPr lang="en-US" sz="3600" dirty="0"/>
              <a:t>Typically &lt; 2 years experience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23000" y="1416249"/>
            <a:ext cx="5367338" cy="4025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11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Seniors – 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 smtClean="0"/>
              <a:t>People with many years experience</a:t>
            </a:r>
          </a:p>
          <a:p>
            <a:pPr marL="0" indent="0">
              <a:buNone/>
            </a:pPr>
            <a:r>
              <a:rPr lang="en-US" sz="3600" dirty="0" smtClean="0"/>
              <a:t>Often some form of team lead</a:t>
            </a:r>
          </a:p>
          <a:p>
            <a:pPr marL="0" indent="0">
              <a:buNone/>
            </a:pPr>
            <a:r>
              <a:rPr lang="en-US" sz="3600" dirty="0" smtClean="0"/>
              <a:t>The one </a:t>
            </a:r>
            <a:r>
              <a:rPr lang="en-US" sz="3600" b="1" i="1" dirty="0" smtClean="0"/>
              <a:t>stuck</a:t>
            </a:r>
            <a:r>
              <a:rPr lang="en-US" sz="3600" dirty="0" smtClean="0"/>
              <a:t> with that junior</a:t>
            </a:r>
            <a:endParaRPr lang="en-US" sz="3600" dirty="0"/>
          </a:p>
        </p:txBody>
      </p:sp>
      <p:pic>
        <p:nvPicPr>
          <p:cNvPr id="1026" name="Picture 2" descr="http://www.johnsonbrandon.com/assets/gallery_images/senior_developers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23000" y="1751707"/>
            <a:ext cx="5367338" cy="3354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819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1292</TotalTime>
  <Words>1128</Words>
  <Application>Microsoft Office PowerPoint</Application>
  <PresentationFormat>Widescreen</PresentationFormat>
  <Paragraphs>218</Paragraphs>
  <Slides>68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2" baseType="lpstr">
      <vt:lpstr>Arial</vt:lpstr>
      <vt:lpstr>Fira Sans</vt:lpstr>
      <vt:lpstr>Calibri</vt:lpstr>
      <vt:lpstr>Metropolitan</vt:lpstr>
      <vt:lpstr>Building Your Team to Last Successful Onboarding and Mentoring Practices </vt:lpstr>
      <vt:lpstr>PowerPoint Presentation</vt:lpstr>
      <vt:lpstr>PowerPoint Presentation</vt:lpstr>
      <vt:lpstr>PowerPoint Presentation</vt:lpstr>
      <vt:lpstr>PowerPoint Presentation</vt:lpstr>
      <vt:lpstr>Outline</vt:lpstr>
      <vt:lpstr>Why?</vt:lpstr>
      <vt:lpstr>Who?</vt:lpstr>
      <vt:lpstr>Who?</vt:lpstr>
      <vt:lpstr>PowerPoint Presentation</vt:lpstr>
      <vt:lpstr>Who?</vt:lpstr>
      <vt:lpstr>Sarah’s Background</vt:lpstr>
      <vt:lpstr>Sarah’s Career</vt:lpstr>
      <vt:lpstr>Sarah’s Career</vt:lpstr>
      <vt:lpstr>PowerPoint Presentation</vt:lpstr>
      <vt:lpstr>Misconceptions about Juniors</vt:lpstr>
      <vt:lpstr>Misconceptions about Juniors</vt:lpstr>
      <vt:lpstr>Misconceptions about Juniors</vt:lpstr>
      <vt:lpstr>PowerPoint Presentation</vt:lpstr>
      <vt:lpstr>Misconceptions about Juniors</vt:lpstr>
      <vt:lpstr>Misconceptions about Juniors</vt:lpstr>
      <vt:lpstr>Misconceptions about Juniors</vt:lpstr>
      <vt:lpstr>Misconceptions (Paraphrased)</vt:lpstr>
      <vt:lpstr>Benefits for Juniors and Interns</vt:lpstr>
      <vt:lpstr>Benefits for Juniors and Interns</vt:lpstr>
      <vt:lpstr>Benefits for Juniors and Interns</vt:lpstr>
      <vt:lpstr>Benefits for Juniors and Interns</vt:lpstr>
      <vt:lpstr>Benefits for Juniors and Interns</vt:lpstr>
      <vt:lpstr>Benefits for Juniors and Interns</vt:lpstr>
      <vt:lpstr>Benefits for Juniors and Interns</vt:lpstr>
      <vt:lpstr>PowerPoint Presentation</vt:lpstr>
      <vt:lpstr>Benefits for Seniors and Teams</vt:lpstr>
      <vt:lpstr>Benefits for Seniors and Teams</vt:lpstr>
      <vt:lpstr>Benefits for Seniors and Teams</vt:lpstr>
      <vt:lpstr>Benefits for Seniors and Teams</vt:lpstr>
      <vt:lpstr>Benefits for Seniors and Teams</vt:lpstr>
      <vt:lpstr>Benefits for Seniors and Teams</vt:lpstr>
      <vt:lpstr>Benefits for Seniors and Teams</vt:lpstr>
      <vt:lpstr>Benefits for Seniors and Teams</vt:lpstr>
      <vt:lpstr>What Does Effective Mentoring Look Like?</vt:lpstr>
      <vt:lpstr>Effective Mentoring - Process</vt:lpstr>
      <vt:lpstr>Effective Mentoring - Process</vt:lpstr>
      <vt:lpstr>Effective Mentoring - Process</vt:lpstr>
      <vt:lpstr>Effective Mentoring - Process</vt:lpstr>
      <vt:lpstr>Effective Mentoring – Communication </vt:lpstr>
      <vt:lpstr>Effective Mentoring – Communication </vt:lpstr>
      <vt:lpstr>Effective Mentoring – Communication </vt:lpstr>
      <vt:lpstr>Effective Mentoring – Communication </vt:lpstr>
      <vt:lpstr>Effective Mentoring – Guidance/Visioning</vt:lpstr>
      <vt:lpstr>Effective Mentoring – Guidance/Visioning</vt:lpstr>
      <vt:lpstr>Effective Mentoring – Guidance/Visioning</vt:lpstr>
      <vt:lpstr>Effective Mentoring – Guidance/Visioning</vt:lpstr>
      <vt:lpstr>Effective Mentoring – Guidance/Visioning</vt:lpstr>
      <vt:lpstr>What Does Effective Mentoring Look Like?</vt:lpstr>
      <vt:lpstr>What Does Effective Mentoring Look Like?</vt:lpstr>
      <vt:lpstr>PowerPoint Presentation</vt:lpstr>
      <vt:lpstr>Ensuring You’re Ready for New Juniors</vt:lpstr>
      <vt:lpstr>Ensuring You’re Ready for New Juniors</vt:lpstr>
      <vt:lpstr>Ensuring You’re Ready for New Juniors</vt:lpstr>
      <vt:lpstr>Ensuring You’re Ready for New Juniors</vt:lpstr>
      <vt:lpstr>Ensuring You’re Ready for New Juniors</vt:lpstr>
      <vt:lpstr>Ensuring You’re Ready for New Juniors</vt:lpstr>
      <vt:lpstr>Conclusion</vt:lpstr>
      <vt:lpstr>Conclusion</vt:lpstr>
      <vt:lpstr>Conclusion</vt:lpstr>
      <vt:lpstr>Conclusion</vt:lpstr>
      <vt:lpstr>Conclusion</vt:lpstr>
      <vt:lpstr>Thank You!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Primer on Functional Programming</dc:title>
  <dc:creator>Sarah W</dc:creator>
  <cp:lastModifiedBy>Sarah W</cp:lastModifiedBy>
  <cp:revision>63</cp:revision>
  <dcterms:created xsi:type="dcterms:W3CDTF">2016-05-21T14:20:53Z</dcterms:created>
  <dcterms:modified xsi:type="dcterms:W3CDTF">2016-06-23T23:10:44Z</dcterms:modified>
</cp:coreProperties>
</file>

<file path=docProps/thumbnail.jpeg>
</file>